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6"/>
  </p:notesMasterIdLst>
  <p:sldIdLst>
    <p:sldId id="257" r:id="rId5"/>
    <p:sldId id="270" r:id="rId6"/>
    <p:sldId id="279" r:id="rId7"/>
    <p:sldId id="272" r:id="rId8"/>
    <p:sldId id="280" r:id="rId9"/>
    <p:sldId id="269" r:id="rId10"/>
    <p:sldId id="281" r:id="rId11"/>
    <p:sldId id="282" r:id="rId12"/>
    <p:sldId id="283" r:id="rId13"/>
    <p:sldId id="284" r:id="rId14"/>
    <p:sldId id="259" r:id="rId15"/>
  </p:sldIdLst>
  <p:sldSz cx="9144000" cy="5143500" type="screen16x9"/>
  <p:notesSz cx="6858000" cy="9144000"/>
  <p:embeddedFontLst>
    <p:embeddedFont>
      <p:font typeface="DM Sans" pitchFamily="2" charset="-18"/>
      <p:regular r:id="rId17"/>
      <p:bold r:id="rId18"/>
      <p:italic r:id="rId19"/>
      <p:boldItalic r:id="rId20"/>
    </p:embeddedFont>
    <p:embeddedFont>
      <p:font typeface="Nunito" panose="020F0502020204030204" pitchFamily="2" charset="-18"/>
      <p:regular r:id="rId21"/>
      <p:bold r:id="rId22"/>
      <p:italic r:id="rId23"/>
      <p:boldItalic r:id="rId24"/>
    </p:embeddedFont>
    <p:embeddedFont>
      <p:font typeface="Open Sans SemiBold" panose="020F050202020403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hlnhp0ah1bkBEu6xZZsQSD60WP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393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Üzleti modell 🡪 4 slide-ra lépés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3075325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Üzleti modell 🡪 4 slide-ra lépés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3258440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Üzleti modell 🡪 4 slide-ra lépés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49622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Üzleti modell 🡪 4 slide-ra lépés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2090397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Üzleti modell 🡪 4 slide-ra lépés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743951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Üzleti modell 🡪 4 slide-ra lépés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2138032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Üzleti modell 🡪 4 slide-ra lépés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551369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Üzleti modell 🡪 4 slide-ra lépés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3368172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Üzleti modell 🡪 4 slide-ra lépés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2906043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7841" y="422564"/>
            <a:ext cx="1212468" cy="59006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/>
          <p:nvPr/>
        </p:nvSpPr>
        <p:spPr>
          <a:xfrm>
            <a:off x="3108222" y="4571999"/>
            <a:ext cx="2586334" cy="449827"/>
          </a:xfrm>
          <a:prstGeom prst="rect">
            <a:avLst/>
          </a:prstGeom>
          <a:solidFill>
            <a:srgbClr val="E6E6E8"/>
          </a:solidFill>
          <a:ln>
            <a:solidFill>
              <a:schemeClr val="accent4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hu-HU" dirty="0">
                <a:solidFill>
                  <a:srgbClr val="27244D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Debrecen, 2026. április 29.</a:t>
            </a:r>
            <a:endParaRPr sz="1400" b="0" i="0" u="none" strike="noStrike" cap="none" dirty="0">
              <a:solidFill>
                <a:srgbClr val="27244D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882475" y="3871775"/>
            <a:ext cx="38514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1" i="0" u="none" strike="noStrike" cap="none">
              <a:solidFill>
                <a:srgbClr val="27244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176980" y="1732935"/>
            <a:ext cx="7315201" cy="1401097"/>
          </a:xfrm>
          <a:prstGeom prst="rect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hu-HU" sz="3200" b="1" i="0" u="none" strike="noStrike" cap="none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Az energiaközösség fogalma, nemzetközi példák</a:t>
            </a:r>
            <a:endParaRPr sz="3200" b="1" i="0" u="none" strike="noStrike" cap="none" dirty="0">
              <a:solidFill>
                <a:srgbClr val="00696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6184587D-7B1D-3E3F-9833-98DF5D585F8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132555" y="133074"/>
            <a:ext cx="8878890" cy="3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100" b="1" i="0" u="none" strike="noStrike" cap="none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Az energiaközösségek a magyar jogrendszerben</a:t>
            </a:r>
            <a:endParaRPr sz="2100" b="0" i="0" u="none" strike="noStrike" cap="none" dirty="0">
              <a:solidFill>
                <a:srgbClr val="00696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3876" y="4367705"/>
            <a:ext cx="1214433" cy="5910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9;p16">
            <a:extLst>
              <a:ext uri="{FF2B5EF4-FFF2-40B4-BE49-F238E27FC236}">
                <a16:creationId xmlns:a16="http://schemas.microsoft.com/office/drawing/2014/main" id="{CBFA95C1-DE76-D3FF-A284-47772E6764E7}"/>
              </a:ext>
            </a:extLst>
          </p:cNvPr>
          <p:cNvSpPr txBox="1"/>
          <p:nvPr/>
        </p:nvSpPr>
        <p:spPr>
          <a:xfrm>
            <a:off x="301618" y="622514"/>
            <a:ext cx="8546691" cy="3745191"/>
          </a:xfrm>
          <a:prstGeom prst="rect">
            <a:avLst/>
          </a:prstGeom>
          <a:solidFill>
            <a:schemeClr val="tx2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u-HU" dirty="0"/>
              <a:t>VET 66/B. § (1) Az </a:t>
            </a:r>
            <a:r>
              <a:rPr lang="hu-HU" b="1" dirty="0"/>
              <a:t>energiaközösség egyesület, szövetkezet vagy nonprofit gazdasági társaság </a:t>
            </a:r>
            <a:r>
              <a:rPr lang="hu-HU" dirty="0"/>
              <a:t>formában működő jogalany,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u-HU" dirty="0"/>
              <a:t>célja </a:t>
            </a:r>
            <a:r>
              <a:rPr lang="hu-HU" b="1" dirty="0"/>
              <a:t>nem a pénzügyi haszonszerzés</a:t>
            </a:r>
            <a:r>
              <a:rPr lang="hu-HU" dirty="0"/>
              <a:t>, hanem hogy a tagjai számára, </a:t>
            </a:r>
            <a:r>
              <a:rPr lang="hu-HU" b="1" dirty="0"/>
              <a:t>környezeti, gazdasági és szociális közösségi előnyöket biztosítson</a:t>
            </a:r>
            <a:r>
              <a:rPr lang="hu-HU" dirty="0"/>
              <a:t>, de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u-HU" dirty="0"/>
              <a:t>2025. évi CXXX. Törvény: </a:t>
            </a:r>
            <a:r>
              <a:rPr lang="hu-HU" b="1" dirty="0"/>
              <a:t>Energiaszövetkezet: </a:t>
            </a:r>
            <a:r>
              <a:rPr lang="hu-HU" b="1" dirty="0" err="1"/>
              <a:t>for</a:t>
            </a:r>
            <a:r>
              <a:rPr lang="hu-HU" b="1" dirty="0"/>
              <a:t> profit befektetők</a:t>
            </a:r>
            <a:r>
              <a:rPr lang="hu-HU" dirty="0"/>
              <a:t> is meg tudnak jelenni a tőkeigényes beruházások megvalósítására.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u-HU" dirty="0"/>
              <a:t>végezhet </a:t>
            </a:r>
            <a:r>
              <a:rPr lang="hu-HU" b="1" dirty="0"/>
              <a:t>villamosenergia-termelést, -tárolást, -fogyasztást, -elosztói rugalmassági szolgáltatást, villamosenergia-megosztást, -aggregálást, elektromos töltőberendezés üzemeltetését</a:t>
            </a:r>
            <a:r>
              <a:rPr lang="hu-HU" dirty="0"/>
              <a:t>,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u-HU" dirty="0"/>
              <a:t>a</a:t>
            </a:r>
            <a:r>
              <a:rPr lang="hu-HU" b="1" dirty="0"/>
              <a:t> megújulóenergia-közösség</a:t>
            </a:r>
            <a:r>
              <a:rPr lang="hu-HU" dirty="0"/>
              <a:t>re az energiaközösségre vonatkozó szabályokat kell alkalmazni azzal, hogy megújuló energiaforrásból termel villamos energiát, ilyen villamos energiát fogyaszt, tárol vagy értékesít.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u-HU" dirty="0"/>
              <a:t>Az </a:t>
            </a:r>
            <a:r>
              <a:rPr lang="hu-HU" b="1" dirty="0"/>
              <a:t>energiaközösség mérlegkört </a:t>
            </a:r>
            <a:r>
              <a:rPr lang="hu-HU" dirty="0"/>
              <a:t>hoz létre, vagy mérlegkörhöz csatlakozik.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u-HU" b="1" dirty="0"/>
              <a:t>A MEKH </a:t>
            </a:r>
            <a:r>
              <a:rPr lang="hu-HU" dirty="0"/>
              <a:t>az energiaközösségekről </a:t>
            </a:r>
            <a:r>
              <a:rPr lang="hu-HU" b="1" dirty="0"/>
              <a:t>nyilvántartást vezet</a:t>
            </a:r>
            <a:r>
              <a:rPr lang="hu-HU" dirty="0"/>
              <a:t>.</a:t>
            </a:r>
            <a:endParaRPr lang="hu-HU" sz="1400" b="1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BD7BF74-71D1-1B5B-C03C-818768F75E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270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132555" y="86683"/>
            <a:ext cx="8878890" cy="3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100" b="1" i="0" u="none" strike="noStrike" cap="none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Az energiaközösségek fajtái – társasházi energiaközösség</a:t>
            </a:r>
            <a:endParaRPr sz="2100" b="0" i="0" u="none" strike="noStrike" cap="none" dirty="0">
              <a:solidFill>
                <a:srgbClr val="00696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3876" y="4367705"/>
            <a:ext cx="1214433" cy="5910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9;p16">
            <a:extLst>
              <a:ext uri="{FF2B5EF4-FFF2-40B4-BE49-F238E27FC236}">
                <a16:creationId xmlns:a16="http://schemas.microsoft.com/office/drawing/2014/main" id="{CBFA95C1-DE76-D3FF-A284-47772E6764E7}"/>
              </a:ext>
            </a:extLst>
          </p:cNvPr>
          <p:cNvSpPr txBox="1"/>
          <p:nvPr/>
        </p:nvSpPr>
        <p:spPr>
          <a:xfrm>
            <a:off x="4572000" y="972230"/>
            <a:ext cx="4359946" cy="3193940"/>
          </a:xfrm>
          <a:prstGeom prst="rect">
            <a:avLst/>
          </a:prstGeom>
          <a:solidFill>
            <a:schemeClr val="tx2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A közösség résztvevői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</a:rPr>
              <a:t>Társasház lakói,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</a:rPr>
              <a:t>Egyéb albetétek (pl. üzlethelyiség)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</a:rPr>
              <a:t>Társasházi közös fogyasztás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</a:rPr>
              <a:t>Napelemek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a tagok a társasház csatlakozási pontja mögött, HMKE erőművet létesítenek és üzemeltetnek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A termelt villamosenergiát előre meghatározott módon osztják szét egymás között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Tudnak a külső hálózatról is vásárolni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A felesleges villamosenergia eladásra kerül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hu-HU" sz="1400" b="1" dirty="0"/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7FF9901A-99CB-34DC-F58D-13BDC675AF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</a:t>
            </a:fld>
            <a:endParaRPr lang="en-GB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DCDF823E-0AAB-A4D3-0001-46796238F0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55" y="1281308"/>
            <a:ext cx="4359946" cy="257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412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132555" y="86683"/>
            <a:ext cx="8878890" cy="3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100" b="1" i="0" u="none" strike="noStrike" cap="none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Az energiaközösségek fajtái – önkormányzati energiaközösség</a:t>
            </a:r>
            <a:endParaRPr sz="2100" b="0" i="0" u="none" strike="noStrike" cap="none" dirty="0">
              <a:solidFill>
                <a:srgbClr val="00696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3876" y="4367705"/>
            <a:ext cx="1214433" cy="5910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9;p16">
            <a:extLst>
              <a:ext uri="{FF2B5EF4-FFF2-40B4-BE49-F238E27FC236}">
                <a16:creationId xmlns:a16="http://schemas.microsoft.com/office/drawing/2014/main" id="{CBFA95C1-DE76-D3FF-A284-47772E6764E7}"/>
              </a:ext>
            </a:extLst>
          </p:cNvPr>
          <p:cNvSpPr txBox="1"/>
          <p:nvPr/>
        </p:nvSpPr>
        <p:spPr>
          <a:xfrm>
            <a:off x="4572000" y="1124630"/>
            <a:ext cx="4359946" cy="2889140"/>
          </a:xfrm>
          <a:prstGeom prst="rect">
            <a:avLst/>
          </a:prstGeom>
          <a:solidFill>
            <a:schemeClr val="tx2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A közösség résztvevői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</a:rPr>
              <a:t>Fogyasztók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</a:rPr>
              <a:t>Termelők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</a:rPr>
              <a:t>Termelő-fogyasztók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</a:rPr>
              <a:t>Elektromos autótöltők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tx1"/>
                </a:solidFill>
              </a:rPr>
              <a:t>Villamosenergiatárolók</a:t>
            </a:r>
          </a:p>
          <a:p>
            <a:pPr marL="342900" indent="-342900"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A villamosenergia ellátás a közcélú hálózaton keresztül történik</a:t>
            </a:r>
          </a:p>
          <a:p>
            <a:pPr marL="342900" indent="-342900"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A fogyasztók termelésüket megosztják egymással</a:t>
            </a:r>
          </a:p>
          <a:p>
            <a:pPr marL="342900" indent="-342900"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Tudnak a külső hálózatról is vásárolni</a:t>
            </a:r>
          </a:p>
          <a:p>
            <a:pPr marL="342900" indent="-342900"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A felesleges villamosenergia eladásra kerül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hu-HU" sz="1400" b="1" dirty="0"/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7FF9901A-99CB-34DC-F58D-13BDC675AF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</a:t>
            </a:fld>
            <a:endParaRPr lang="en-GB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4377C2C-2CDF-C9FF-4E71-E8CBA699C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88" y="868132"/>
            <a:ext cx="3984701" cy="346973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028F10F8-4334-6568-C6EB-71D809F5A2E5}"/>
              </a:ext>
            </a:extLst>
          </p:cNvPr>
          <p:cNvSpPr/>
          <p:nvPr/>
        </p:nvSpPr>
        <p:spPr>
          <a:xfrm>
            <a:off x="235974" y="4367705"/>
            <a:ext cx="5815421" cy="398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500" dirty="0">
                <a:solidFill>
                  <a:schemeClr val="tx1"/>
                </a:solidFill>
              </a:rPr>
              <a:t>Forrás: https://www.weforum.org/agenda/2018/09/these-dutch-microgrid-communities-can-supply-90-of-their-energy-needs</a:t>
            </a:r>
            <a:r>
              <a:rPr lang="hu-HU" sz="800" dirty="0">
                <a:solidFill>
                  <a:schemeClr val="tx1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478305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132555" y="86683"/>
            <a:ext cx="8878890" cy="3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100" b="1" i="0" u="none" strike="noStrike" cap="none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Az energiaközösségek fajtái – ipari parki energiaközösség</a:t>
            </a:r>
            <a:endParaRPr sz="2100" b="0" i="0" u="none" strike="noStrike" cap="none" dirty="0">
              <a:solidFill>
                <a:srgbClr val="00696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3876" y="4367705"/>
            <a:ext cx="1214433" cy="5910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9;p16">
            <a:extLst>
              <a:ext uri="{FF2B5EF4-FFF2-40B4-BE49-F238E27FC236}">
                <a16:creationId xmlns:a16="http://schemas.microsoft.com/office/drawing/2014/main" id="{CBFA95C1-DE76-D3FF-A284-47772E6764E7}"/>
              </a:ext>
            </a:extLst>
          </p:cNvPr>
          <p:cNvSpPr txBox="1"/>
          <p:nvPr/>
        </p:nvSpPr>
        <p:spPr>
          <a:xfrm>
            <a:off x="4572000" y="1124629"/>
            <a:ext cx="4359946" cy="3068229"/>
          </a:xfrm>
          <a:prstGeom prst="rect">
            <a:avLst/>
          </a:prstGeom>
          <a:solidFill>
            <a:schemeClr val="tx2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Az energiatermelő egység az ipari park belső rendszeréhez csatlakozik, nem érinti a közcélú hálózatot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Megújuló energia termelés mellett akár gázmotor telepítés is lehetséges a helyi adottságok függvényében (pl. jelentős hőigény)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Az energiatermelés költségére nem rakódik rá RHD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hu-HU" dirty="0">
                <a:solidFill>
                  <a:schemeClr val="tx1"/>
                </a:solidFill>
              </a:rPr>
              <a:t>Rugalmassági megoldások lehetségesek, amellyel a közösség fogyasztása simítható, esetleg aggregátori szolgáltatást is tud nyújtani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endParaRPr lang="hu-HU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hu-HU" sz="1400" b="1" dirty="0"/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7FF9901A-99CB-34DC-F58D-13BDC675AF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</a:t>
            </a:fld>
            <a:endParaRPr lang="en-GB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54FACF3C-C1D7-7E6C-0525-A108CB044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55" y="1452532"/>
            <a:ext cx="4219658" cy="223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17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529725" y="125700"/>
            <a:ext cx="8481900" cy="3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lang="hu-HU" sz="2200" b="1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Nemzetközi példák – holland energiaszövetkezetek 1.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696E"/>
              </a:solidFill>
              <a:effectLst/>
              <a:uLnTx/>
              <a:uFillTx/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10EE296B-F6C9-0FA5-E190-0639134A4753}"/>
              </a:ext>
            </a:extLst>
          </p:cNvPr>
          <p:cNvSpPr txBox="1"/>
          <p:nvPr/>
        </p:nvSpPr>
        <p:spPr>
          <a:xfrm>
            <a:off x="409245" y="792054"/>
            <a:ext cx="8337563" cy="3762184"/>
          </a:xfrm>
          <a:prstGeom prst="rect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hu-H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600 energiaszövetkezet 100.000 lakossági, önkormányzati és kisvállalati taggal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hu-HU" sz="16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Nap- és szélerőművek telepítése és üzemeltetése, közösségi fűtés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lang="hu-HU" sz="16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Üzleti modell:</a:t>
            </a:r>
          </a:p>
          <a:p>
            <a:pPr marL="342900" lvl="3" indent="-342900">
              <a:lnSpc>
                <a:spcPct val="107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hu-HU" sz="16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  A beruházást a tagok hozzák létre, amihez az állam beruházási támogatást nyújt</a:t>
            </a:r>
          </a:p>
          <a:p>
            <a:pPr marL="342900" lvl="3" indent="-342900">
              <a:lnSpc>
                <a:spcPct val="107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hu-HU" sz="16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  A termelt energiát a tagok elfogyasztják, vagy eladják</a:t>
            </a:r>
          </a:p>
          <a:p>
            <a:pPr marL="342900" lvl="3" indent="-342900">
              <a:lnSpc>
                <a:spcPct val="107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hu-HU" sz="1600" b="1" dirty="0" err="1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Energie</a:t>
            </a:r>
            <a:r>
              <a:rPr lang="hu-HU" sz="16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VanOns</a:t>
            </a:r>
            <a:r>
              <a:rPr lang="hu-HU" sz="16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– a szövetkezeti energia kereskedő – veszi meg az áramot és adja tovább a lakosságnak, hasznot a szövetkezetek kapják</a:t>
            </a:r>
          </a:p>
          <a:p>
            <a:pPr marL="342900" lvl="3" indent="-342900">
              <a:lnSpc>
                <a:spcPct val="107000"/>
              </a:lnSpc>
              <a:spcBef>
                <a:spcPts val="200"/>
              </a:spcBef>
              <a:buFont typeface="+mj-lt"/>
              <a:buAutoNum type="arabicPeriod" startAt="4"/>
              <a:defRPr/>
            </a:pPr>
            <a:r>
              <a:rPr kumimoji="0" lang="hu-H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Állami támogatások:</a:t>
            </a:r>
          </a:p>
          <a:p>
            <a:pPr marL="342900" lvl="3" indent="-342900">
              <a:lnSpc>
                <a:spcPct val="107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kumimoji="0" lang="hu-H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Development</a:t>
            </a:r>
            <a:r>
              <a:rPr kumimoji="0" lang="hu-H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hu-H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Fund</a:t>
            </a:r>
            <a:r>
              <a:rPr kumimoji="0" lang="hu-H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 (megvalósíthatósági tanulmányok, engedélyeztetés, tervezés, üzleti modell kidolgozása) - </a:t>
            </a:r>
          </a:p>
          <a:p>
            <a:pPr marL="342900" lvl="3" indent="-342900">
              <a:lnSpc>
                <a:spcPct val="107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kumimoji="0" lang="hu-H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Realisation</a:t>
            </a:r>
            <a:r>
              <a:rPr kumimoji="0" lang="hu-H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hu-H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Fund</a:t>
            </a:r>
            <a:r>
              <a:rPr kumimoji="0" lang="hu-H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 - kedvezményes hitelek 75 % támogatás, 30.000 – 1.000.000 euro</a:t>
            </a:r>
          </a:p>
          <a:p>
            <a:pPr marL="342900" lvl="3" indent="-342900">
              <a:lnSpc>
                <a:spcPct val="107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hu-HU" sz="16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Egyéb regionális támogatások</a:t>
            </a:r>
          </a:p>
          <a:p>
            <a:pPr marL="342900" lvl="3" indent="-342900">
              <a:lnSpc>
                <a:spcPct val="107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hu-HU" sz="16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Termelt villamosenergiára prémium átvételi ár</a:t>
            </a:r>
            <a:endParaRPr kumimoji="0" lang="hu-HU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8EADE519-F2C3-7D9A-DA47-559EA295C3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</a:t>
            </a:fld>
            <a:endParaRPr lang="en-GB"/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7718" y="4279506"/>
            <a:ext cx="1214433" cy="591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9707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529725" y="125700"/>
            <a:ext cx="8481900" cy="3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lang="hu-HU" sz="2200" b="1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Nemzetközi példák – holland energiaszövetkezetek 2.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696E"/>
              </a:solidFill>
              <a:effectLst/>
              <a:uLnTx/>
              <a:uFillTx/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10EE296B-F6C9-0FA5-E190-0639134A4753}"/>
              </a:ext>
            </a:extLst>
          </p:cNvPr>
          <p:cNvSpPr txBox="1"/>
          <p:nvPr/>
        </p:nvSpPr>
        <p:spPr>
          <a:xfrm>
            <a:off x="409245" y="792054"/>
            <a:ext cx="8337563" cy="2894510"/>
          </a:xfrm>
          <a:prstGeom prst="rect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R="0" lvl="1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Miért előnyös?</a:t>
            </a:r>
          </a:p>
          <a:p>
            <a:pPr marR="0" lvl="1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hu-H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  <a:sym typeface="Arial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Az energiatermelés nem nagyvállalatok, hanem a helyiek tulajdonában van</a:t>
            </a:r>
          </a:p>
          <a:p>
            <a:pPr marL="2857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hu-HU" sz="1800" b="1" dirty="0"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A projektek társadalmi elfogadtatása így sokkal gyorsabb, zökkenőmentesebb</a:t>
            </a:r>
          </a:p>
          <a:p>
            <a:pPr marL="2857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  <a:sym typeface="Arial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Egyfajta piaci – társadalmi alapú rezsicsökkentés, hol az alacsonyabb ár mellett a hasznot is a lakosság kapja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8EADE519-F2C3-7D9A-DA47-559EA295C3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</a:t>
            </a:fld>
            <a:endParaRPr lang="en-GB"/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7718" y="4279506"/>
            <a:ext cx="1214433" cy="591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6442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529725" y="125700"/>
            <a:ext cx="8481900" cy="3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lang="hu-HU" sz="2200" b="1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Nemzetközi példák – </a:t>
            </a:r>
            <a:r>
              <a:rPr lang="hu-HU" sz="2200" b="1" dirty="0" err="1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Hollandse</a:t>
            </a:r>
            <a:r>
              <a:rPr lang="hu-HU" sz="2200" b="1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hu-HU" sz="2200" b="1" dirty="0" err="1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Kust</a:t>
            </a:r>
            <a:r>
              <a:rPr lang="hu-HU" sz="2200" b="1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 projekt – ipari PPA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696E"/>
              </a:solidFill>
              <a:effectLst/>
              <a:uLnTx/>
              <a:uFillTx/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10EE296B-F6C9-0FA5-E190-0639134A4753}"/>
              </a:ext>
            </a:extLst>
          </p:cNvPr>
          <p:cNvSpPr txBox="1"/>
          <p:nvPr/>
        </p:nvSpPr>
        <p:spPr>
          <a:xfrm>
            <a:off x="409245" y="792054"/>
            <a:ext cx="8337563" cy="2925994"/>
          </a:xfrm>
          <a:prstGeom prst="rect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R="0" lvl="1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Jellemzők: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1529 MW-os 139 szélturbinából álló tengeri szélerőmű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Tulajdonosok </a:t>
            </a:r>
            <a:r>
              <a:rPr lang="hu-HU" sz="1800" b="1" dirty="0" err="1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Vattenfall</a:t>
            </a: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(fejlesztő), BASF, Allianz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Vásárlók: BASF, Air </a:t>
            </a:r>
            <a:r>
              <a:rPr kumimoji="0" lang="hu-H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Liquide</a:t>
            </a: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, további nem nyilvános vásárlók, 10-15 éves fix, vagy közel fix árú szerződések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hu-HU" sz="1800" b="1" dirty="0"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R="0" lvl="1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Előnyök:</a:t>
            </a:r>
          </a:p>
          <a:p>
            <a:pPr marL="2857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Piaci ár ingadozásoktól független ár</a:t>
            </a:r>
          </a:p>
          <a:p>
            <a:pPr marL="2857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Tulajdonlás esetén egyszeri befektetés mellett kedvezőbb ár</a:t>
            </a:r>
            <a:endParaRPr kumimoji="0" lang="hu-H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8EADE519-F2C3-7D9A-DA47-559EA295C3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8</a:t>
            </a:fld>
            <a:endParaRPr lang="en-GB"/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7718" y="4279506"/>
            <a:ext cx="1214433" cy="591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4683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529725" y="125700"/>
            <a:ext cx="8481900" cy="3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lang="hu-HU" sz="2200" b="1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Nemzetközi példák –EEG </a:t>
            </a:r>
            <a:r>
              <a:rPr lang="hu-HU" sz="2200" b="1" dirty="0" err="1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ecoplus</a:t>
            </a:r>
            <a:r>
              <a:rPr lang="hu-HU" sz="2200" b="1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hu-HU" sz="2200" b="1" dirty="0" err="1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Wirtschaftspark</a:t>
            </a:r>
            <a:r>
              <a:rPr lang="hu-HU" sz="2200" b="1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hu-HU" sz="2200" b="1" dirty="0" err="1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Wolkersdorf</a:t>
            </a:r>
            <a:r>
              <a:rPr lang="hu-HU" sz="2200" b="1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 – ipari parki energiaközösség 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696E"/>
              </a:solidFill>
              <a:effectLst/>
              <a:uLnTx/>
              <a:uFillTx/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10EE296B-F6C9-0FA5-E190-0639134A4753}"/>
              </a:ext>
            </a:extLst>
          </p:cNvPr>
          <p:cNvSpPr txBox="1"/>
          <p:nvPr/>
        </p:nvSpPr>
        <p:spPr>
          <a:xfrm>
            <a:off x="409245" y="1015079"/>
            <a:ext cx="8337563" cy="3570016"/>
          </a:xfrm>
          <a:prstGeom prst="rect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R="0" lvl="1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Jellemzők: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2023-ban 4 KKV és az ipari park üzemeltetője alapította, tagságuk folyamatosan nő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1500 + 710 kW napelem a tetőkön és a parkolókon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2025-ben 3 </a:t>
            </a:r>
            <a:r>
              <a:rPr lang="hu-HU" sz="1800" b="1" dirty="0" err="1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MWh</a:t>
            </a: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tárolóval bővítették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Közös energiamenedzsmentet használnak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Belső árazás</a:t>
            </a:r>
          </a:p>
          <a:p>
            <a:pPr marR="0" lvl="1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Előnyök:</a:t>
            </a:r>
          </a:p>
          <a:p>
            <a:pPr marL="2857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öltségcsökkentés</a:t>
            </a:r>
            <a:endParaRPr lang="hu-HU" sz="1800" b="1" dirty="0"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Üzleti együttműködés erősítése a parkon belül</a:t>
            </a:r>
          </a:p>
          <a:p>
            <a:pPr marL="2857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Z</a:t>
            </a: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öld profil erősítése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kumimoji="0" lang="hu-H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élda</a:t>
            </a:r>
            <a:r>
              <a:rPr kumimoji="0" lang="hu-H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  <a:sym typeface="Arial"/>
              </a:rPr>
              <a:t> más ipari parkoknak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8EADE519-F2C3-7D9A-DA47-559EA295C3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9</a:t>
            </a:fld>
            <a:endParaRPr lang="en-GB"/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7718" y="4279506"/>
            <a:ext cx="1214433" cy="591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3391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529725" y="125700"/>
            <a:ext cx="8481900" cy="3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lang="hu-HU" sz="2200" b="1" dirty="0">
                <a:solidFill>
                  <a:srgbClr val="00696E"/>
                </a:solidFill>
                <a:latin typeface="DM Sans"/>
                <a:ea typeface="DM Sans"/>
                <a:cs typeface="DM Sans"/>
                <a:sym typeface="DM Sans"/>
              </a:rPr>
              <a:t>Tanulságok – Milyen előnyei  vannak egy ipari fogyasztónak az energiaközösségből?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696E"/>
              </a:solidFill>
              <a:effectLst/>
              <a:uLnTx/>
              <a:uFillTx/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10EE296B-F6C9-0FA5-E190-0639134A4753}"/>
              </a:ext>
            </a:extLst>
          </p:cNvPr>
          <p:cNvSpPr txBox="1"/>
          <p:nvPr/>
        </p:nvSpPr>
        <p:spPr>
          <a:xfrm>
            <a:off x="409245" y="1386786"/>
            <a:ext cx="8337563" cy="2165145"/>
          </a:xfrm>
          <a:prstGeom prst="rect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342900" lvl="1" indent="-342900">
              <a:lnSpc>
                <a:spcPct val="107000"/>
              </a:lnSpc>
              <a:spcBef>
                <a:spcPts val="200"/>
              </a:spcBef>
              <a:spcAft>
                <a:spcPts val="600"/>
              </a:spcAft>
              <a:buFont typeface="Arial"/>
              <a:buAutoNum type="arabicPeriod"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Olyan cég is élvezheti a naperőműves termelés </a:t>
            </a:r>
            <a:r>
              <a:rPr lang="hu-HU" sz="1800" b="1" dirty="0" err="1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árcsökkentő</a:t>
            </a: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hatását, akinek nincs lehetősége saját magának napelem telepítésére.</a:t>
            </a:r>
          </a:p>
          <a:p>
            <a:pPr marL="342900" lvl="1" indent="-342900">
              <a:lnSpc>
                <a:spcPct val="107000"/>
              </a:lnSpc>
              <a:spcBef>
                <a:spcPts val="200"/>
              </a:spcBef>
              <a:spcAft>
                <a:spcPts val="600"/>
              </a:spcAft>
              <a:buFont typeface="Arial"/>
              <a:buAutoNum type="arabicPeriod"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Nőhet a megújulóenergia felhasználási aránya.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600"/>
              </a:spcAft>
              <a:buClr>
                <a:srgbClr val="000000"/>
              </a:buClr>
              <a:buSzTx/>
              <a:buAutoNum type="arabicPeriod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Összehangolt energiamenedzsment estén jobb lesz a kihasználtság, így kedvezőbb ár érhető el.</a:t>
            </a:r>
          </a:p>
          <a:p>
            <a:pPr marL="342900" marR="0" lvl="1" indent="-342900" algn="l" defTabSz="914400" rtl="0" eaLnBrk="1" fontAlgn="auto" latinLnBrk="0" hangingPunct="1">
              <a:lnSpc>
                <a:spcPct val="107000"/>
              </a:lnSpc>
              <a:spcBef>
                <a:spcPts val="200"/>
              </a:spcBef>
              <a:spcAft>
                <a:spcPts val="600"/>
              </a:spcAft>
              <a:buClr>
                <a:srgbClr val="000000"/>
              </a:buClr>
              <a:buSzTx/>
              <a:buAutoNum type="arabicPeriod"/>
              <a:tabLst/>
              <a:defRPr/>
            </a:pPr>
            <a:r>
              <a:rPr lang="hu-HU" sz="1800" b="1" dirty="0"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Ipari parkok esetén a saját termelésű villamosenergia RHD nélkül használható fel.</a:t>
            </a:r>
            <a:endParaRPr kumimoji="0" lang="hu-HU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8EADE519-F2C3-7D9A-DA47-559EA295C3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10</a:t>
            </a:fld>
            <a:endParaRPr lang="en-GB"/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57718" y="4279506"/>
            <a:ext cx="1214433" cy="591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1790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/>
        </p:nvSpPr>
        <p:spPr>
          <a:xfrm>
            <a:off x="2308059" y="1575548"/>
            <a:ext cx="4772150" cy="23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3200" b="1" i="0" u="none" strike="noStrike" cap="none" dirty="0">
                <a:solidFill>
                  <a:srgbClr val="DC5532"/>
                </a:solidFill>
                <a:latin typeface="DM Sans"/>
                <a:ea typeface="DM Sans"/>
                <a:cs typeface="DM Sans"/>
                <a:sym typeface="DM Sans"/>
              </a:rPr>
              <a:t>Köszönöm a figyelmet!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hu-HU" sz="2200" b="1" dirty="0">
              <a:solidFill>
                <a:srgbClr val="DC553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200" b="1" i="0" u="none" strike="noStrike" cap="none" dirty="0">
                <a:solidFill>
                  <a:srgbClr val="DC5532"/>
                </a:solidFill>
                <a:latin typeface="DM Sans"/>
                <a:ea typeface="DM Sans"/>
                <a:cs typeface="DM Sans"/>
                <a:sym typeface="DM Sans"/>
              </a:rPr>
              <a:t>Zarándy Tamás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200" b="1" dirty="0">
                <a:solidFill>
                  <a:srgbClr val="DC5532"/>
                </a:solidFill>
                <a:latin typeface="DM Sans"/>
                <a:ea typeface="DM Sans"/>
                <a:cs typeface="DM Sans"/>
                <a:sym typeface="DM Sans"/>
              </a:rPr>
              <a:t>Elnökségi tag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2200" b="1" dirty="0">
                <a:solidFill>
                  <a:srgbClr val="DC5532"/>
                </a:solidFill>
                <a:latin typeface="DM Sans"/>
                <a:ea typeface="DM Sans"/>
                <a:cs typeface="DM Sans"/>
                <a:sym typeface="DM Sans"/>
              </a:rPr>
              <a:t>MERSZ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hu-HU" sz="1800" b="1" dirty="0">
              <a:solidFill>
                <a:srgbClr val="DC553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1800" b="1" dirty="0">
                <a:solidFill>
                  <a:srgbClr val="DC5532"/>
                </a:solidFill>
                <a:latin typeface="DM Sans"/>
                <a:ea typeface="DM Sans"/>
                <a:cs typeface="DM Sans"/>
                <a:sym typeface="DM Sans"/>
              </a:rPr>
              <a:t>zarandy@quirtas.hu</a:t>
            </a:r>
            <a:endParaRPr lang="hu-HU" sz="1800" b="1" i="0" u="none" strike="noStrike" cap="none" dirty="0">
              <a:solidFill>
                <a:srgbClr val="DC553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200" b="1" i="0" u="none" strike="noStrike" cap="none" dirty="0">
              <a:solidFill>
                <a:srgbClr val="00696E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600" b="1" i="0" u="none" strike="noStrike" cap="none" dirty="0">
              <a:solidFill>
                <a:srgbClr val="1E185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3DE3B481-C374-74EA-3757-0029A07F96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88FD09B0AB4B46A317CC5664256690" ma:contentTypeVersion="14" ma:contentTypeDescription="Create a new document." ma:contentTypeScope="" ma:versionID="d0834254ed9a031c15e978a3e45bcef7">
  <xsd:schema xmlns:xsd="http://www.w3.org/2001/XMLSchema" xmlns:xs="http://www.w3.org/2001/XMLSchema" xmlns:p="http://schemas.microsoft.com/office/2006/metadata/properties" xmlns:ns2="9c11e79c-b4c4-4a53-8d8d-f2b7721617b4" xmlns:ns3="201388be-bd56-409e-8f4b-5d596a274a59" targetNamespace="http://schemas.microsoft.com/office/2006/metadata/properties" ma:root="true" ma:fieldsID="b631901dbae02d83bbf8dd95e34fe67d" ns2:_="" ns3:_="">
    <xsd:import namespace="9c11e79c-b4c4-4a53-8d8d-f2b7721617b4"/>
    <xsd:import namespace="201388be-bd56-409e-8f4b-5d596a274a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1e79c-b4c4-4a53-8d8d-f2b7721617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f90c376-dcf8-4e72-9cdd-85884e2121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388be-bd56-409e-8f4b-5d596a274a5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eab32b9-5542-4662-a3e4-769fb5e2152e}" ma:internalName="TaxCatchAll" ma:showField="CatchAllData" ma:web="201388be-bd56-409e-8f4b-5d596a274a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c11e79c-b4c4-4a53-8d8d-f2b7721617b4">
      <Terms xmlns="http://schemas.microsoft.com/office/infopath/2007/PartnerControls"/>
    </lcf76f155ced4ddcb4097134ff3c332f>
    <TaxCatchAll xmlns="201388be-bd56-409e-8f4b-5d596a274a59" xsi:nil="true"/>
  </documentManagement>
</p:properties>
</file>

<file path=customXml/itemProps1.xml><?xml version="1.0" encoding="utf-8"?>
<ds:datastoreItem xmlns:ds="http://schemas.openxmlformats.org/officeDocument/2006/customXml" ds:itemID="{8FE0E68E-5E44-4FAD-AE8E-84589EFA39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BB3290-FCF2-4789-A511-576B9F9272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11e79c-b4c4-4a53-8d8d-f2b7721617b4"/>
    <ds:schemaRef ds:uri="201388be-bd56-409e-8f4b-5d596a274a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4894EA7-3483-4F9A-B440-3803C1430476}">
  <ds:schemaRefs>
    <ds:schemaRef ds:uri="9c11e79c-b4c4-4a53-8d8d-f2b7721617b4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2006/documentManagement/types"/>
    <ds:schemaRef ds:uri="201388be-bd56-409e-8f4b-5d596a274a59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924</TotalTime>
  <Words>748</Words>
  <Application>Microsoft Office PowerPoint</Application>
  <PresentationFormat>Diavetítés a képernyőre (16:9 oldalarány)</PresentationFormat>
  <Paragraphs>110</Paragraphs>
  <Slides>11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7" baseType="lpstr">
      <vt:lpstr>DM Sans</vt:lpstr>
      <vt:lpstr>Arial</vt:lpstr>
      <vt:lpstr>Calibri Light</vt:lpstr>
      <vt:lpstr>Open Sans SemiBold</vt:lpstr>
      <vt:lpstr>Nunito</vt:lpstr>
      <vt:lpstr>Simple Light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User</dc:creator>
  <cp:lastModifiedBy>Beáta Kurucz</cp:lastModifiedBy>
  <cp:revision>30</cp:revision>
  <dcterms:modified xsi:type="dcterms:W3CDTF">2026-08-13T12:24:15Z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0x0101008E88FD09B0AB4B46A317CC5664256690</vt:lpwstr>
  </property>
</Properties>
</file>